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5" r:id="rId1"/>
  </p:sldMasterIdLst>
  <p:notesMasterIdLst>
    <p:notesMasterId r:id="rId8"/>
  </p:notesMasterIdLst>
  <p:handoutMasterIdLst>
    <p:handoutMasterId r:id="rId9"/>
  </p:handoutMasterIdLst>
  <p:sldIdLst>
    <p:sldId id="484" r:id="rId2"/>
    <p:sldId id="485" r:id="rId3"/>
    <p:sldId id="486" r:id="rId4"/>
    <p:sldId id="478" r:id="rId5"/>
    <p:sldId id="487" r:id="rId6"/>
    <p:sldId id="483" r:id="rId7"/>
  </p:sldIdLst>
  <p:sldSz cx="9144000" cy="5143500" type="screen16x9"/>
  <p:notesSz cx="6797675" cy="9926638"/>
  <p:defaultTextStyle>
    <a:defPPr>
      <a:defRPr lang="ru-RU"/>
    </a:defPPr>
    <a:lvl1pPr marL="0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7860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5720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3579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1440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39298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7159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5019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2878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0C0BF35-6FC2-458C-8B28-35BD0EE2FC75}">
          <p14:sldIdLst>
            <p14:sldId id="484"/>
            <p14:sldId id="485"/>
            <p14:sldId id="486"/>
            <p14:sldId id="478"/>
            <p14:sldId id="487"/>
            <p14:sldId id="483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7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007A37"/>
    <a:srgbClr val="5CE25C"/>
    <a:srgbClr val="007033"/>
    <a:srgbClr val="00682F"/>
    <a:srgbClr val="0066CC"/>
    <a:srgbClr val="FF6600"/>
    <a:srgbClr val="15DD61"/>
    <a:srgbClr val="4659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63" autoAdjust="0"/>
    <p:restoredTop sz="94862" autoAdjust="0"/>
  </p:normalViewPr>
  <p:slideViewPr>
    <p:cSldViewPr showGuides="1">
      <p:cViewPr>
        <p:scale>
          <a:sx n="81" d="100"/>
          <a:sy n="81" d="100"/>
        </p:scale>
        <p:origin x="-1224" y="-342"/>
      </p:cViewPr>
      <p:guideLst>
        <p:guide orient="horz" pos="1620"/>
        <p:guide orient="horz" pos="759"/>
        <p:guide orient="horz" pos="237"/>
        <p:guide orient="horz" pos="3041"/>
        <p:guide pos="2880"/>
        <p:guide pos="708"/>
        <p:guide pos="1560"/>
        <p:guide pos="5140"/>
        <p:guide pos="5521"/>
        <p:guide pos="5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56C1BA-584B-44B7-A6B4-8538BDCD08A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2A84FC-8240-412E-B14B-DB774BD53EB6}">
      <dgm:prSet custT="1"/>
      <dgm:spPr/>
      <dgm:t>
        <a:bodyPr/>
        <a:lstStyle/>
        <a:p>
          <a:pPr rtl="0"/>
          <a:r>
            <a:rPr lang="ru-RU" sz="2000" b="0" dirty="0" smtClean="0">
              <a:latin typeface="Arial Narrow" panose="020B0606020202030204" pitchFamily="34" charset="0"/>
            </a:rPr>
            <a:t>Приостановление уже начатых выездных налоговых проверок.</a:t>
          </a:r>
          <a:endParaRPr lang="ru-RU" sz="2000" b="0" dirty="0">
            <a:latin typeface="Arial Narrow" panose="020B0606020202030204" pitchFamily="34" charset="0"/>
          </a:endParaRPr>
        </a:p>
      </dgm:t>
    </dgm:pt>
    <dgm:pt modelId="{BA42B5A1-F09D-4AF9-BE00-66483CBE8BC6}" type="parTrans" cxnId="{18EC9361-67B9-40DC-82B9-364844BC1155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A0F468AA-4BA1-4F97-86EA-07B8A5535E5C}" type="sibTrans" cxnId="{18EC9361-67B9-40DC-82B9-364844BC1155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14139AB0-0BAC-472B-B425-7044483809AA}">
      <dgm:prSet custT="1"/>
      <dgm:spPr/>
      <dgm:t>
        <a:bodyPr/>
        <a:lstStyle/>
        <a:p>
          <a:pPr rtl="0"/>
          <a:r>
            <a:rPr lang="ru-RU" sz="2000" b="0" dirty="0" smtClean="0">
              <a:latin typeface="Arial Narrow" panose="020B0606020202030204" pitchFamily="34" charset="0"/>
            </a:rPr>
            <a:t>Запрет на  назначение новых проверок:</a:t>
          </a:r>
          <a:endParaRPr lang="ru-RU" sz="2000" b="0" dirty="0">
            <a:latin typeface="Arial Narrow" panose="020B0606020202030204" pitchFamily="34" charset="0"/>
          </a:endParaRPr>
        </a:p>
      </dgm:t>
    </dgm:pt>
    <dgm:pt modelId="{4925AC1C-EF82-48A7-9436-E8610B8E3D9B}" type="parTrans" cxnId="{9D2AAF24-111C-48AD-8863-066BA00B1A71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474A2AAF-CCA7-42EE-AD04-2BF8B5250B0C}" type="sibTrans" cxnId="{9D2AAF24-111C-48AD-8863-066BA00B1A71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6F5B9804-855E-4070-BB3B-02285250CFCB}">
      <dgm:prSet custT="1"/>
      <dgm:spPr>
        <a:solidFill>
          <a:schemeClr val="tx2">
            <a:lumMod val="20000"/>
            <a:lumOff val="80000"/>
          </a:schemeClr>
        </a:solidFill>
      </dgm:spPr>
      <dgm:t>
        <a:bodyPr anchor="ctr"/>
        <a:lstStyle/>
        <a:p>
          <a:pPr rtl="0"/>
          <a:r>
            <a:rPr lang="ru-RU" sz="2000" b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выездных</a:t>
          </a:r>
          <a:endParaRPr lang="ru-RU" sz="2000" b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9F5C6251-DE59-49AF-8CE5-014B110C2651}" type="parTrans" cxnId="{54752309-B068-44F9-A02B-D124D858CDF2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038F6272-42DA-438E-B1AA-B5595BF3CCED}" type="sibTrans" cxnId="{54752309-B068-44F9-A02B-D124D858CDF2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EDF8A23E-0BA3-4A27-A2E1-463F1AFC534E}">
      <dgm:prSet custT="1"/>
      <dgm:spPr>
        <a:solidFill>
          <a:schemeClr val="tx2">
            <a:lumMod val="20000"/>
            <a:lumOff val="80000"/>
          </a:schemeClr>
        </a:solidFill>
      </dgm:spPr>
      <dgm:t>
        <a:bodyPr anchor="ctr"/>
        <a:lstStyle/>
        <a:p>
          <a:pPr rtl="0"/>
          <a:r>
            <a:rPr lang="ru-RU" sz="2000" b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валютных</a:t>
          </a:r>
          <a:endParaRPr lang="ru-RU" sz="2000" b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631D2EA9-1E57-41FA-BD02-332D2563114E}" type="parTrans" cxnId="{E7544B00-4A50-4705-9874-E25D38046131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5E9B2235-9396-4C62-A301-9D61F60BAC51}" type="sibTrans" cxnId="{E7544B00-4A50-4705-9874-E25D38046131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DBD978A2-3BC5-422C-8407-F596260D76B0}">
      <dgm:prSet custT="1"/>
      <dgm:spPr>
        <a:solidFill>
          <a:schemeClr val="tx2">
            <a:lumMod val="20000"/>
            <a:lumOff val="80000"/>
          </a:schemeClr>
        </a:solidFill>
      </dgm:spPr>
      <dgm:t>
        <a:bodyPr anchor="ctr"/>
        <a:lstStyle/>
        <a:p>
          <a:pPr rtl="0"/>
          <a:r>
            <a:rPr lang="ru-RU" sz="2000" b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по кассовой дисциплине</a:t>
          </a:r>
          <a:r>
            <a:rPr lang="ru-RU" sz="2000" b="0" dirty="0" smtClean="0">
              <a:solidFill>
                <a:srgbClr val="0000FF"/>
              </a:solidFill>
              <a:latin typeface="Arial Narrow" panose="020B0606020202030204" pitchFamily="34" charset="0"/>
            </a:rPr>
            <a:t> </a:t>
          </a:r>
          <a:endParaRPr lang="ru-RU" sz="2000" b="0" dirty="0">
            <a:solidFill>
              <a:srgbClr val="0000FF"/>
            </a:solidFill>
            <a:latin typeface="Arial Narrow" panose="020B0606020202030204" pitchFamily="34" charset="0"/>
          </a:endParaRPr>
        </a:p>
      </dgm:t>
    </dgm:pt>
    <dgm:pt modelId="{54D7A45C-BFE7-4A3F-98B9-2DD2C584425B}" type="parTrans" cxnId="{6157E496-9E58-4176-801F-724B328DE41A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808B0449-C1C3-4406-A582-ECC0A61B186A}" type="sibTrans" cxnId="{6157E496-9E58-4176-801F-724B328DE41A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0475AB4C-F50E-48E2-8658-DFB9C39BE0A5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sz="2000" b="0" dirty="0" smtClean="0">
              <a:solidFill>
                <a:schemeClr val="bg1"/>
              </a:solidFill>
              <a:latin typeface="Arial Narrow" panose="020B0606020202030204" pitchFamily="34" charset="0"/>
            </a:rPr>
            <a:t>Не могут быть заблокированы счета </a:t>
          </a:r>
          <a:endParaRPr lang="ru-RU" sz="2000" b="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7138A97E-18FB-4D42-A07C-E0EF0628BD62}" type="parTrans" cxnId="{A1E9B692-7D9B-43B8-AA0B-C672D7C7DEBF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FD526F73-4CE3-4FB7-AE9D-40A46F011820}" type="sibTrans" cxnId="{A1E9B692-7D9B-43B8-AA0B-C672D7C7DEBF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1C5EE69A-99E9-408D-8FCD-616894CB54CC}">
      <dgm:prSet custT="1"/>
      <dgm:spPr/>
      <dgm:t>
        <a:bodyPr/>
        <a:lstStyle/>
        <a:p>
          <a:pPr rtl="0"/>
          <a:endParaRPr lang="ru-RU" sz="2000" b="0" dirty="0">
            <a:latin typeface="Arial Narrow" panose="020B0606020202030204" pitchFamily="34" charset="0"/>
          </a:endParaRPr>
        </a:p>
      </dgm:t>
    </dgm:pt>
    <dgm:pt modelId="{55E08ECF-FBEB-46CB-9524-C20AE213066D}" type="parTrans" cxnId="{087E8134-8A87-4781-AFBE-EB46043F8476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3FA37BC8-6D43-4ECE-A433-1026181D4D6F}" type="sibTrans" cxnId="{087E8134-8A87-4781-AFBE-EB46043F8476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A0DB12C0-4DC6-4663-AFCE-FBBAE3F5A4DA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sz="2000" b="0" dirty="0" smtClean="0">
              <a:solidFill>
                <a:schemeClr val="bg1"/>
              </a:solidFill>
              <a:latin typeface="Arial Narrow" panose="020B0606020202030204" pitchFamily="34" charset="0"/>
            </a:rPr>
            <a:t>Приостановление мероприятий налогового контроля (за исключением камеральной налоговой проверки НДС).</a:t>
          </a:r>
          <a:endParaRPr lang="ru-RU" sz="2000" b="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C3B8D32F-320B-4F7E-9822-23F9C2E969A7}" type="parTrans" cxnId="{D7EF43E9-B20F-430C-A56C-6E68AEA28DB4}">
      <dgm:prSet/>
      <dgm:spPr/>
      <dgm:t>
        <a:bodyPr/>
        <a:lstStyle/>
        <a:p>
          <a:endParaRPr lang="ru-RU"/>
        </a:p>
      </dgm:t>
    </dgm:pt>
    <dgm:pt modelId="{ABB1B3CF-D75E-4606-A120-68D9E9AC16F6}" type="sibTrans" cxnId="{D7EF43E9-B20F-430C-A56C-6E68AEA28DB4}">
      <dgm:prSet/>
      <dgm:spPr/>
      <dgm:t>
        <a:bodyPr/>
        <a:lstStyle/>
        <a:p>
          <a:endParaRPr lang="ru-RU"/>
        </a:p>
      </dgm:t>
    </dgm:pt>
    <dgm:pt modelId="{936F5DE9-878B-4A68-8B5C-B00BCBD527B9}" type="pres">
      <dgm:prSet presAssocID="{3856C1BA-584B-44B7-A6B4-8538BDCD08A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9C9E9C-9A83-4AEE-AE18-43FDFEE87873}" type="pres">
      <dgm:prSet presAssocID="{832A84FC-8240-412E-B14B-DB774BD53EB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A2084C-51D8-494C-80FF-594526D070C1}" type="pres">
      <dgm:prSet presAssocID="{A0F468AA-4BA1-4F97-86EA-07B8A5535E5C}" presName="spacer" presStyleCnt="0"/>
      <dgm:spPr/>
    </dgm:pt>
    <dgm:pt modelId="{8AF4F0CC-173C-4F8F-9D0D-0B21D0BF2A31}" type="pres">
      <dgm:prSet presAssocID="{14139AB0-0BAC-472B-B425-7044483809A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C4B54A-31DE-440E-971A-F571EF154249}" type="pres">
      <dgm:prSet presAssocID="{14139AB0-0BAC-472B-B425-7044483809AA}" presName="childText" presStyleLbl="revTx" presStyleIdx="0" presStyleCnt="2" custScaleY="1176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A17B25-E69A-4D81-B062-613E800EB13E}" type="pres">
      <dgm:prSet presAssocID="{A0DB12C0-4DC6-4663-AFCE-FBBAE3F5A4D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7B6903-959D-40A7-9831-80C7D18E480D}" type="pres">
      <dgm:prSet presAssocID="{ABB1B3CF-D75E-4606-A120-68D9E9AC16F6}" presName="spacer" presStyleCnt="0"/>
      <dgm:spPr/>
    </dgm:pt>
    <dgm:pt modelId="{0FB71BF6-1792-4F1C-A3A2-709F1A20E672}" type="pres">
      <dgm:prSet presAssocID="{0475AB4C-F50E-48E2-8658-DFB9C39BE0A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46B585-9CF1-441C-A852-FABCC9045522}" type="pres">
      <dgm:prSet presAssocID="{0475AB4C-F50E-48E2-8658-DFB9C39BE0A5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E09CF0B-57DA-428E-969B-C6279B66A4A2}" type="presOf" srcId="{832A84FC-8240-412E-B14B-DB774BD53EB6}" destId="{DA9C9E9C-9A83-4AEE-AE18-43FDFEE87873}" srcOrd="0" destOrd="0" presId="urn:microsoft.com/office/officeart/2005/8/layout/vList2"/>
    <dgm:cxn modelId="{3306D47E-317B-4F10-975F-A62313F7342B}" type="presOf" srcId="{3856C1BA-584B-44B7-A6B4-8538BDCD08A3}" destId="{936F5DE9-878B-4A68-8B5C-B00BCBD527B9}" srcOrd="0" destOrd="0" presId="urn:microsoft.com/office/officeart/2005/8/layout/vList2"/>
    <dgm:cxn modelId="{2823087B-A55F-4E70-B8FF-D180E6690152}" type="presOf" srcId="{14139AB0-0BAC-472B-B425-7044483809AA}" destId="{8AF4F0CC-173C-4F8F-9D0D-0B21D0BF2A31}" srcOrd="0" destOrd="0" presId="urn:microsoft.com/office/officeart/2005/8/layout/vList2"/>
    <dgm:cxn modelId="{5B4A89A2-9BF6-47AE-BC0B-042F2A1AA87C}" type="presOf" srcId="{A0DB12C0-4DC6-4663-AFCE-FBBAE3F5A4DA}" destId="{BFA17B25-E69A-4D81-B062-613E800EB13E}" srcOrd="0" destOrd="0" presId="urn:microsoft.com/office/officeart/2005/8/layout/vList2"/>
    <dgm:cxn modelId="{E7544B00-4A50-4705-9874-E25D38046131}" srcId="{14139AB0-0BAC-472B-B425-7044483809AA}" destId="{EDF8A23E-0BA3-4A27-A2E1-463F1AFC534E}" srcOrd="1" destOrd="0" parTransId="{631D2EA9-1E57-41FA-BD02-332D2563114E}" sibTransId="{5E9B2235-9396-4C62-A301-9D61F60BAC51}"/>
    <dgm:cxn modelId="{0C8CC098-54BC-4AAB-BE11-BE7AD161B1BA}" type="presOf" srcId="{EDF8A23E-0BA3-4A27-A2E1-463F1AFC534E}" destId="{7DC4B54A-31DE-440E-971A-F571EF154249}" srcOrd="0" destOrd="1" presId="urn:microsoft.com/office/officeart/2005/8/layout/vList2"/>
    <dgm:cxn modelId="{9D2AAF24-111C-48AD-8863-066BA00B1A71}" srcId="{3856C1BA-584B-44B7-A6B4-8538BDCD08A3}" destId="{14139AB0-0BAC-472B-B425-7044483809AA}" srcOrd="1" destOrd="0" parTransId="{4925AC1C-EF82-48A7-9436-E8610B8E3D9B}" sibTransId="{474A2AAF-CCA7-42EE-AD04-2BF8B5250B0C}"/>
    <dgm:cxn modelId="{15183977-6635-4569-941C-57F515106B92}" type="presOf" srcId="{1C5EE69A-99E9-408D-8FCD-616894CB54CC}" destId="{6146B585-9CF1-441C-A852-FABCC9045522}" srcOrd="0" destOrd="0" presId="urn:microsoft.com/office/officeart/2005/8/layout/vList2"/>
    <dgm:cxn modelId="{087E8134-8A87-4781-AFBE-EB46043F8476}" srcId="{0475AB4C-F50E-48E2-8658-DFB9C39BE0A5}" destId="{1C5EE69A-99E9-408D-8FCD-616894CB54CC}" srcOrd="0" destOrd="0" parTransId="{55E08ECF-FBEB-46CB-9524-C20AE213066D}" sibTransId="{3FA37BC8-6D43-4ECE-A433-1026181D4D6F}"/>
    <dgm:cxn modelId="{D7EF43E9-B20F-430C-A56C-6E68AEA28DB4}" srcId="{3856C1BA-584B-44B7-A6B4-8538BDCD08A3}" destId="{A0DB12C0-4DC6-4663-AFCE-FBBAE3F5A4DA}" srcOrd="2" destOrd="0" parTransId="{C3B8D32F-320B-4F7E-9822-23F9C2E969A7}" sibTransId="{ABB1B3CF-D75E-4606-A120-68D9E9AC16F6}"/>
    <dgm:cxn modelId="{A1E9B692-7D9B-43B8-AA0B-C672D7C7DEBF}" srcId="{3856C1BA-584B-44B7-A6B4-8538BDCD08A3}" destId="{0475AB4C-F50E-48E2-8658-DFB9C39BE0A5}" srcOrd="3" destOrd="0" parTransId="{7138A97E-18FB-4D42-A07C-E0EF0628BD62}" sibTransId="{FD526F73-4CE3-4FB7-AE9D-40A46F011820}"/>
    <dgm:cxn modelId="{16E60091-4BE5-48F7-903E-665D5A6C4C37}" type="presOf" srcId="{6F5B9804-855E-4070-BB3B-02285250CFCB}" destId="{7DC4B54A-31DE-440E-971A-F571EF154249}" srcOrd="0" destOrd="0" presId="urn:microsoft.com/office/officeart/2005/8/layout/vList2"/>
    <dgm:cxn modelId="{54752309-B068-44F9-A02B-D124D858CDF2}" srcId="{14139AB0-0BAC-472B-B425-7044483809AA}" destId="{6F5B9804-855E-4070-BB3B-02285250CFCB}" srcOrd="0" destOrd="0" parTransId="{9F5C6251-DE59-49AF-8CE5-014B110C2651}" sibTransId="{038F6272-42DA-438E-B1AA-B5595BF3CCED}"/>
    <dgm:cxn modelId="{18EC9361-67B9-40DC-82B9-364844BC1155}" srcId="{3856C1BA-584B-44B7-A6B4-8538BDCD08A3}" destId="{832A84FC-8240-412E-B14B-DB774BD53EB6}" srcOrd="0" destOrd="0" parTransId="{BA42B5A1-F09D-4AF9-BE00-66483CBE8BC6}" sibTransId="{A0F468AA-4BA1-4F97-86EA-07B8A5535E5C}"/>
    <dgm:cxn modelId="{8D3AC0CA-C3F9-4F6B-908A-E3A25BE04D9B}" type="presOf" srcId="{DBD978A2-3BC5-422C-8407-F596260D76B0}" destId="{7DC4B54A-31DE-440E-971A-F571EF154249}" srcOrd="0" destOrd="2" presId="urn:microsoft.com/office/officeart/2005/8/layout/vList2"/>
    <dgm:cxn modelId="{A6C0EE57-0EEC-47C5-98D8-654B5DA1EF46}" type="presOf" srcId="{0475AB4C-F50E-48E2-8658-DFB9C39BE0A5}" destId="{0FB71BF6-1792-4F1C-A3A2-709F1A20E672}" srcOrd="0" destOrd="0" presId="urn:microsoft.com/office/officeart/2005/8/layout/vList2"/>
    <dgm:cxn modelId="{6157E496-9E58-4176-801F-724B328DE41A}" srcId="{14139AB0-0BAC-472B-B425-7044483809AA}" destId="{DBD978A2-3BC5-422C-8407-F596260D76B0}" srcOrd="2" destOrd="0" parTransId="{54D7A45C-BFE7-4A3F-98B9-2DD2C584425B}" sibTransId="{808B0449-C1C3-4406-A582-ECC0A61B186A}"/>
    <dgm:cxn modelId="{640BD01C-B5F7-44BC-B213-643CF77B53B9}" type="presParOf" srcId="{936F5DE9-878B-4A68-8B5C-B00BCBD527B9}" destId="{DA9C9E9C-9A83-4AEE-AE18-43FDFEE87873}" srcOrd="0" destOrd="0" presId="urn:microsoft.com/office/officeart/2005/8/layout/vList2"/>
    <dgm:cxn modelId="{868C84E8-5A97-4957-AC69-B8D5001C189E}" type="presParOf" srcId="{936F5DE9-878B-4A68-8B5C-B00BCBD527B9}" destId="{6FA2084C-51D8-494C-80FF-594526D070C1}" srcOrd="1" destOrd="0" presId="urn:microsoft.com/office/officeart/2005/8/layout/vList2"/>
    <dgm:cxn modelId="{5252929A-AE0A-46A8-B223-2505FBC8532F}" type="presParOf" srcId="{936F5DE9-878B-4A68-8B5C-B00BCBD527B9}" destId="{8AF4F0CC-173C-4F8F-9D0D-0B21D0BF2A31}" srcOrd="2" destOrd="0" presId="urn:microsoft.com/office/officeart/2005/8/layout/vList2"/>
    <dgm:cxn modelId="{81E1DBC8-C588-4076-A343-E00D8A6F286C}" type="presParOf" srcId="{936F5DE9-878B-4A68-8B5C-B00BCBD527B9}" destId="{7DC4B54A-31DE-440E-971A-F571EF154249}" srcOrd="3" destOrd="0" presId="urn:microsoft.com/office/officeart/2005/8/layout/vList2"/>
    <dgm:cxn modelId="{D4F2CF49-90D2-4675-A2CB-B66894015BA4}" type="presParOf" srcId="{936F5DE9-878B-4A68-8B5C-B00BCBD527B9}" destId="{BFA17B25-E69A-4D81-B062-613E800EB13E}" srcOrd="4" destOrd="0" presId="urn:microsoft.com/office/officeart/2005/8/layout/vList2"/>
    <dgm:cxn modelId="{45C369F3-0F07-449C-A7F2-B905C89903E5}" type="presParOf" srcId="{936F5DE9-878B-4A68-8B5C-B00BCBD527B9}" destId="{AD7B6903-959D-40A7-9831-80C7D18E480D}" srcOrd="5" destOrd="0" presId="urn:microsoft.com/office/officeart/2005/8/layout/vList2"/>
    <dgm:cxn modelId="{9899CB90-47A6-4400-A2C4-DE1FDD6C2030}" type="presParOf" srcId="{936F5DE9-878B-4A68-8B5C-B00BCBD527B9}" destId="{0FB71BF6-1792-4F1C-A3A2-709F1A20E672}" srcOrd="6" destOrd="0" presId="urn:microsoft.com/office/officeart/2005/8/layout/vList2"/>
    <dgm:cxn modelId="{6F3AF47F-2CE4-49E8-A153-7A46F6B12410}" type="presParOf" srcId="{936F5DE9-878B-4A68-8B5C-B00BCBD527B9}" destId="{6146B585-9CF1-441C-A852-FABCC9045522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9C9E9C-9A83-4AEE-AE18-43FDFEE87873}">
      <dsp:nvSpPr>
        <dsp:cNvPr id="0" name=""/>
        <dsp:cNvSpPr/>
      </dsp:nvSpPr>
      <dsp:spPr>
        <a:xfrm>
          <a:off x="0" y="2239"/>
          <a:ext cx="5256583" cy="8048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atin typeface="Arial Narrow" panose="020B0606020202030204" pitchFamily="34" charset="0"/>
            </a:rPr>
            <a:t>Приостановление уже начатых выездных налоговых проверок.</a:t>
          </a:r>
          <a:endParaRPr lang="ru-RU" sz="2000" b="0" kern="1200" dirty="0">
            <a:latin typeface="Arial Narrow" panose="020B0606020202030204" pitchFamily="34" charset="0"/>
          </a:endParaRPr>
        </a:p>
      </dsp:txBody>
      <dsp:txXfrm>
        <a:off x="39291" y="41530"/>
        <a:ext cx="5178001" cy="726294"/>
      </dsp:txXfrm>
    </dsp:sp>
    <dsp:sp modelId="{8AF4F0CC-173C-4F8F-9D0D-0B21D0BF2A31}">
      <dsp:nvSpPr>
        <dsp:cNvPr id="0" name=""/>
        <dsp:cNvSpPr/>
      </dsp:nvSpPr>
      <dsp:spPr>
        <a:xfrm>
          <a:off x="0" y="818031"/>
          <a:ext cx="5256583" cy="8048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atin typeface="Arial Narrow" panose="020B0606020202030204" pitchFamily="34" charset="0"/>
            </a:rPr>
            <a:t>Запрет на  назначение новых проверок:</a:t>
          </a:r>
          <a:endParaRPr lang="ru-RU" sz="2000" b="0" kern="1200" dirty="0">
            <a:latin typeface="Arial Narrow" panose="020B0606020202030204" pitchFamily="34" charset="0"/>
          </a:endParaRPr>
        </a:p>
      </dsp:txBody>
      <dsp:txXfrm>
        <a:off x="39291" y="857322"/>
        <a:ext cx="5178001" cy="726294"/>
      </dsp:txXfrm>
    </dsp:sp>
    <dsp:sp modelId="{7DC4B54A-31DE-440E-971A-F571EF154249}">
      <dsp:nvSpPr>
        <dsp:cNvPr id="0" name=""/>
        <dsp:cNvSpPr/>
      </dsp:nvSpPr>
      <dsp:spPr>
        <a:xfrm>
          <a:off x="0" y="1622908"/>
          <a:ext cx="5256583" cy="867881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897" tIns="25400" rIns="142240" bIns="254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kern="12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выездных</a:t>
          </a:r>
          <a:endParaRPr lang="ru-RU" sz="2000" b="0" kern="12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kern="12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валютных</a:t>
          </a:r>
          <a:endParaRPr lang="ru-RU" sz="2000" b="0" kern="12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kern="12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по кассовой дисциплине</a:t>
          </a:r>
          <a:r>
            <a:rPr lang="ru-RU" sz="2000" b="0" kern="1200" dirty="0" smtClean="0">
              <a:solidFill>
                <a:srgbClr val="0000FF"/>
              </a:solidFill>
              <a:latin typeface="Arial Narrow" panose="020B0606020202030204" pitchFamily="34" charset="0"/>
            </a:rPr>
            <a:t> </a:t>
          </a:r>
          <a:endParaRPr lang="ru-RU" sz="2000" b="0" kern="1200" dirty="0">
            <a:solidFill>
              <a:srgbClr val="0000FF"/>
            </a:solidFill>
            <a:latin typeface="Arial Narrow" panose="020B0606020202030204" pitchFamily="34" charset="0"/>
          </a:endParaRPr>
        </a:p>
      </dsp:txBody>
      <dsp:txXfrm>
        <a:off x="0" y="1622908"/>
        <a:ext cx="5256583" cy="867881"/>
      </dsp:txXfrm>
    </dsp:sp>
    <dsp:sp modelId="{BFA17B25-E69A-4D81-B062-613E800EB13E}">
      <dsp:nvSpPr>
        <dsp:cNvPr id="0" name=""/>
        <dsp:cNvSpPr/>
      </dsp:nvSpPr>
      <dsp:spPr>
        <a:xfrm>
          <a:off x="0" y="2490789"/>
          <a:ext cx="5256583" cy="804876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Приостановление мероприятий налогового контроля (за исключением камеральной налоговой проверки НДС).</a:t>
          </a:r>
          <a:endParaRPr lang="ru-RU" sz="2000" b="0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39291" y="2530080"/>
        <a:ext cx="5178001" cy="726294"/>
      </dsp:txXfrm>
    </dsp:sp>
    <dsp:sp modelId="{0FB71BF6-1792-4F1C-A3A2-709F1A20E672}">
      <dsp:nvSpPr>
        <dsp:cNvPr id="0" name=""/>
        <dsp:cNvSpPr/>
      </dsp:nvSpPr>
      <dsp:spPr>
        <a:xfrm>
          <a:off x="0" y="3306581"/>
          <a:ext cx="5256583" cy="804876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Не могут быть заблокированы счета </a:t>
          </a:r>
          <a:endParaRPr lang="ru-RU" sz="2000" b="0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39291" y="3345872"/>
        <a:ext cx="5178001" cy="726294"/>
      </dsp:txXfrm>
    </dsp:sp>
    <dsp:sp modelId="{6146B585-9CF1-441C-A852-FABCC9045522}">
      <dsp:nvSpPr>
        <dsp:cNvPr id="0" name=""/>
        <dsp:cNvSpPr/>
      </dsp:nvSpPr>
      <dsp:spPr>
        <a:xfrm>
          <a:off x="0" y="4111458"/>
          <a:ext cx="5256583" cy="62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897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2000" b="0" kern="1200" dirty="0">
            <a:latin typeface="Arial Narrow" panose="020B0606020202030204" pitchFamily="34" charset="0"/>
          </a:endParaRPr>
        </a:p>
      </dsp:txBody>
      <dsp:txXfrm>
        <a:off x="0" y="4111458"/>
        <a:ext cx="5256583" cy="627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1" y="18"/>
            <a:ext cx="2946302" cy="496332"/>
          </a:xfrm>
          <a:prstGeom prst="rect">
            <a:avLst/>
          </a:prstGeom>
        </p:spPr>
        <p:txBody>
          <a:bodyPr vert="horz" lIns="93100" tIns="46549" rIns="93100" bIns="4654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784" y="18"/>
            <a:ext cx="2946302" cy="496332"/>
          </a:xfrm>
          <a:prstGeom prst="rect">
            <a:avLst/>
          </a:prstGeom>
        </p:spPr>
        <p:txBody>
          <a:bodyPr vert="horz" lIns="93100" tIns="46549" rIns="93100" bIns="46549" rtlCol="0"/>
          <a:lstStyle>
            <a:lvl1pPr algn="r">
              <a:defRPr sz="1200"/>
            </a:lvl1pPr>
          </a:lstStyle>
          <a:p>
            <a:fld id="{E7655A16-BFC7-44E9-AFD8-F5DF227EA15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1" y="9428720"/>
            <a:ext cx="2946302" cy="496332"/>
          </a:xfrm>
          <a:prstGeom prst="rect">
            <a:avLst/>
          </a:prstGeom>
        </p:spPr>
        <p:txBody>
          <a:bodyPr vert="horz" lIns="93100" tIns="46549" rIns="93100" bIns="4654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784" y="9428720"/>
            <a:ext cx="2946302" cy="496332"/>
          </a:xfrm>
          <a:prstGeom prst="rect">
            <a:avLst/>
          </a:prstGeom>
        </p:spPr>
        <p:txBody>
          <a:bodyPr vert="horz" lIns="93100" tIns="46549" rIns="93100" bIns="46549" rtlCol="0" anchor="b"/>
          <a:lstStyle>
            <a:lvl1pPr algn="r">
              <a:defRPr sz="1200"/>
            </a:lvl1pPr>
          </a:lstStyle>
          <a:p>
            <a:fld id="{858C89AE-451E-4D86-811F-27C21E1A3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721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7" y="18"/>
            <a:ext cx="2945659" cy="496332"/>
          </a:xfrm>
          <a:prstGeom prst="rect">
            <a:avLst/>
          </a:prstGeom>
        </p:spPr>
        <p:txBody>
          <a:bodyPr vert="horz" lIns="93100" tIns="46549" rIns="93100" bIns="4654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57" y="18"/>
            <a:ext cx="2945659" cy="496332"/>
          </a:xfrm>
          <a:prstGeom prst="rect">
            <a:avLst/>
          </a:prstGeom>
        </p:spPr>
        <p:txBody>
          <a:bodyPr vert="horz" lIns="93100" tIns="46549" rIns="93100" bIns="46549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2950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0" tIns="46549" rIns="93100" bIns="4654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71"/>
            <a:ext cx="5438140" cy="4466988"/>
          </a:xfrm>
          <a:prstGeom prst="rect">
            <a:avLst/>
          </a:prstGeom>
        </p:spPr>
        <p:txBody>
          <a:bodyPr vert="horz" lIns="93100" tIns="46549" rIns="93100" bIns="4654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7" y="9428592"/>
            <a:ext cx="2945659" cy="496332"/>
          </a:xfrm>
          <a:prstGeom prst="rect">
            <a:avLst/>
          </a:prstGeom>
        </p:spPr>
        <p:txBody>
          <a:bodyPr vert="horz" lIns="93100" tIns="46549" rIns="93100" bIns="4654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57" y="9428592"/>
            <a:ext cx="2945659" cy="496332"/>
          </a:xfrm>
          <a:prstGeom prst="rect">
            <a:avLst/>
          </a:prstGeom>
        </p:spPr>
        <p:txBody>
          <a:bodyPr vert="horz" lIns="93100" tIns="46549" rIns="93100" bIns="46549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920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7860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5720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3579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1440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39298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7159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5019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2878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132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4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3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7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5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31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0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8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4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1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6787-ADBB-445C-9EED-D980856CCE58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1071"/>
            <a:ext cx="9142642" cy="5141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4456117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796204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227409"/>
            <a:ext cx="2405063" cy="48387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984371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61" y="1436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9" y="1205156"/>
            <a:ext cx="7320689" cy="3621940"/>
          </a:xfrm>
        </p:spPr>
        <p:txBody>
          <a:bodyPr/>
          <a:lstStyle>
            <a:lvl1pPr marL="284304" indent="0">
              <a:buFontTx/>
              <a:buNone/>
              <a:defRPr b="1">
                <a:latin typeface="+mj-lt"/>
              </a:defRPr>
            </a:lvl1pPr>
            <a:lvl2pPr marL="281821" indent="2485">
              <a:defRPr>
                <a:latin typeface="+mj-lt"/>
              </a:defRPr>
            </a:lvl2pPr>
            <a:lvl3pPr marL="491634" indent="-203606">
              <a:tabLst/>
              <a:defRPr>
                <a:latin typeface="+mj-lt"/>
              </a:defRPr>
            </a:lvl3pPr>
            <a:lvl4pPr marL="0" indent="281821">
              <a:lnSpc>
                <a:spcPts val="1409"/>
              </a:lnSpc>
              <a:spcBef>
                <a:spcPts val="313"/>
              </a:spcBef>
              <a:defRPr>
                <a:latin typeface="+mj-lt"/>
              </a:defRPr>
            </a:lvl4pPr>
            <a:lvl5pPr>
              <a:lnSpc>
                <a:spcPts val="1409"/>
              </a:lnSpc>
              <a:spcBef>
                <a:spcPts val="313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10"/>
            <a:ext cx="923618" cy="282640"/>
          </a:xfrm>
          <a:prstGeom prst="rect">
            <a:avLst/>
          </a:prstGeom>
          <a:noFill/>
        </p:spPr>
        <p:txBody>
          <a:bodyPr wrap="square" lIns="71511" tIns="35755" rIns="71511" bIns="35755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5" y="375805"/>
            <a:ext cx="7337192" cy="829352"/>
          </a:xfrm>
        </p:spPr>
        <p:txBody>
          <a:bodyPr/>
          <a:lstStyle>
            <a:lvl1pPr marL="0" marR="0" indent="0" defTabSz="8157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57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" y="35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9" y="1205156"/>
            <a:ext cx="7320689" cy="3621940"/>
          </a:xfrm>
        </p:spPr>
        <p:txBody>
          <a:bodyPr/>
          <a:lstStyle>
            <a:lvl1pPr marL="284304" indent="0">
              <a:buFontTx/>
              <a:buNone/>
              <a:defRPr b="1">
                <a:latin typeface="+mj-lt"/>
              </a:defRPr>
            </a:lvl1pPr>
            <a:lvl2pPr marL="284304" indent="0">
              <a:defRPr>
                <a:latin typeface="+mj-lt"/>
              </a:defRPr>
            </a:lvl2pPr>
            <a:lvl3pPr marL="491634" indent="-203606">
              <a:defRPr>
                <a:latin typeface="+mj-lt"/>
              </a:defRPr>
            </a:lvl3pPr>
            <a:lvl4pPr marL="0" indent="281821">
              <a:defRPr>
                <a:latin typeface="+mj-lt"/>
              </a:defRPr>
            </a:lvl4pPr>
            <a:lvl5pPr marL="1122316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6" y="375805"/>
            <a:ext cx="7337901" cy="829352"/>
          </a:xfrm>
        </p:spPr>
        <p:txBody>
          <a:bodyPr/>
          <a:lstStyle>
            <a:lvl1pPr marL="0" marR="0" indent="0" defTabSz="8157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57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" y="0"/>
            <a:ext cx="9142643" cy="5142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38574E58-FEC3-4A59-9E65-AA0995FB224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481529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436"/>
            <a:ext cx="9142643" cy="514171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 userDrawn="1"/>
        </p:nvSpPr>
        <p:spPr>
          <a:xfrm>
            <a:off x="5926640" y="3845308"/>
            <a:ext cx="923618" cy="282640"/>
          </a:xfrm>
          <a:prstGeom prst="rect">
            <a:avLst/>
          </a:prstGeom>
          <a:noFill/>
        </p:spPr>
        <p:txBody>
          <a:bodyPr wrap="square" lIns="71536" tIns="35768" rIns="71536" bIns="35768" rtlCol="0">
            <a:no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130326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81"/>
            <a:ext cx="7772400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77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54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314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086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3857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629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401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17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"/>
            <a:ext cx="9142643" cy="5141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41672701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988" y="1322785"/>
            <a:ext cx="4735512" cy="374332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22907" y="1322785"/>
            <a:ext cx="4735513" cy="374332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7" y="1434"/>
            <a:ext cx="9142643" cy="5141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3707705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7716" indent="0">
              <a:buNone/>
              <a:defRPr sz="1800" b="1"/>
            </a:lvl2pPr>
            <a:lvl3pPr marL="815432" indent="0">
              <a:buNone/>
              <a:defRPr sz="1600" b="1"/>
            </a:lvl3pPr>
            <a:lvl4pPr marL="1223147" indent="0">
              <a:buNone/>
              <a:defRPr sz="1400" b="1"/>
            </a:lvl4pPr>
            <a:lvl5pPr marL="1630864" indent="0">
              <a:buNone/>
              <a:defRPr sz="1400" b="1"/>
            </a:lvl5pPr>
            <a:lvl6pPr marL="2038579" indent="0">
              <a:buNone/>
              <a:defRPr sz="1400" b="1"/>
            </a:lvl6pPr>
            <a:lvl7pPr marL="2446296" indent="0">
              <a:buNone/>
              <a:defRPr sz="1400" b="1"/>
            </a:lvl7pPr>
            <a:lvl8pPr marL="2854012" indent="0">
              <a:buNone/>
              <a:defRPr sz="1400" b="1"/>
            </a:lvl8pPr>
            <a:lvl9pPr marL="3261727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7716" indent="0">
              <a:buNone/>
              <a:defRPr sz="1800" b="1"/>
            </a:lvl2pPr>
            <a:lvl3pPr marL="815432" indent="0">
              <a:buNone/>
              <a:defRPr sz="1600" b="1"/>
            </a:lvl3pPr>
            <a:lvl4pPr marL="1223147" indent="0">
              <a:buNone/>
              <a:defRPr sz="1400" b="1"/>
            </a:lvl4pPr>
            <a:lvl5pPr marL="1630864" indent="0">
              <a:buNone/>
              <a:defRPr sz="1400" b="1"/>
            </a:lvl5pPr>
            <a:lvl6pPr marL="2038579" indent="0">
              <a:buNone/>
              <a:defRPr sz="1400" b="1"/>
            </a:lvl6pPr>
            <a:lvl7pPr marL="2446296" indent="0">
              <a:buNone/>
              <a:defRPr sz="1400" b="1"/>
            </a:lvl7pPr>
            <a:lvl8pPr marL="2854012" indent="0">
              <a:buNone/>
              <a:defRPr sz="1400" b="1"/>
            </a:lvl8pPr>
            <a:lvl9pPr marL="3261727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7818815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7" y="1434"/>
            <a:ext cx="9142643" cy="5141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78540190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226704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7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7" y="1076325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7716" indent="0">
              <a:buNone/>
              <a:defRPr sz="1100"/>
            </a:lvl2pPr>
            <a:lvl3pPr marL="815432" indent="0">
              <a:buNone/>
              <a:defRPr sz="900"/>
            </a:lvl3pPr>
            <a:lvl4pPr marL="1223147" indent="0">
              <a:buNone/>
              <a:defRPr sz="800"/>
            </a:lvl4pPr>
            <a:lvl5pPr marL="1630864" indent="0">
              <a:buNone/>
              <a:defRPr sz="800"/>
            </a:lvl5pPr>
            <a:lvl6pPr marL="2038579" indent="0">
              <a:buNone/>
              <a:defRPr sz="800"/>
            </a:lvl6pPr>
            <a:lvl7pPr marL="2446296" indent="0">
              <a:buNone/>
              <a:defRPr sz="800"/>
            </a:lvl7pPr>
            <a:lvl8pPr marL="2854012" indent="0">
              <a:buNone/>
              <a:defRPr sz="800"/>
            </a:lvl8pPr>
            <a:lvl9pPr marL="3261727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519698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7716" indent="0">
              <a:buNone/>
              <a:defRPr sz="2500"/>
            </a:lvl2pPr>
            <a:lvl3pPr marL="815432" indent="0">
              <a:buNone/>
              <a:defRPr sz="2100"/>
            </a:lvl3pPr>
            <a:lvl4pPr marL="1223147" indent="0">
              <a:buNone/>
              <a:defRPr sz="1800"/>
            </a:lvl4pPr>
            <a:lvl5pPr marL="1630864" indent="0">
              <a:buNone/>
              <a:defRPr sz="1800"/>
            </a:lvl5pPr>
            <a:lvl6pPr marL="2038579" indent="0">
              <a:buNone/>
              <a:defRPr sz="1800"/>
            </a:lvl6pPr>
            <a:lvl7pPr marL="2446296" indent="0">
              <a:buNone/>
              <a:defRPr sz="1800"/>
            </a:lvl7pPr>
            <a:lvl8pPr marL="2854012" indent="0">
              <a:buNone/>
              <a:defRPr sz="1800"/>
            </a:lvl8pPr>
            <a:lvl9pPr marL="3261727" indent="0">
              <a:buNone/>
              <a:defRPr sz="18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7716" indent="0">
              <a:buNone/>
              <a:defRPr sz="1100"/>
            </a:lvl2pPr>
            <a:lvl3pPr marL="815432" indent="0">
              <a:buNone/>
              <a:defRPr sz="900"/>
            </a:lvl3pPr>
            <a:lvl4pPr marL="1223147" indent="0">
              <a:buNone/>
              <a:defRPr sz="800"/>
            </a:lvl4pPr>
            <a:lvl5pPr marL="1630864" indent="0">
              <a:buNone/>
              <a:defRPr sz="800"/>
            </a:lvl5pPr>
            <a:lvl6pPr marL="2038579" indent="0">
              <a:buNone/>
              <a:defRPr sz="800"/>
            </a:lvl6pPr>
            <a:lvl7pPr marL="2446296" indent="0">
              <a:buNone/>
              <a:defRPr sz="800"/>
            </a:lvl7pPr>
            <a:lvl8pPr marL="2854012" indent="0">
              <a:buNone/>
              <a:defRPr sz="800"/>
            </a:lvl8pPr>
            <a:lvl9pPr marL="3261727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824252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857250"/>
          </a:xfrm>
          <a:prstGeom prst="rect">
            <a:avLst/>
          </a:prstGeom>
        </p:spPr>
        <p:txBody>
          <a:bodyPr vert="horz" lIns="81544" tIns="40772" rIns="81544" bIns="40772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81544" tIns="40772" rIns="81544" bIns="4077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8"/>
            <a:ext cx="2133600" cy="273844"/>
          </a:xfrm>
          <a:prstGeom prst="rect">
            <a:avLst/>
          </a:prstGeom>
        </p:spPr>
        <p:txBody>
          <a:bodyPr vert="horz" lIns="81544" tIns="40772" rIns="81544" bIns="40772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3" y="4767268"/>
            <a:ext cx="2895600" cy="273844"/>
          </a:xfrm>
          <a:prstGeom prst="rect">
            <a:avLst/>
          </a:prstGeom>
        </p:spPr>
        <p:txBody>
          <a:bodyPr vert="horz" lIns="81544" tIns="40772" rIns="81544" bIns="40772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8"/>
            <a:ext cx="2133600" cy="273844"/>
          </a:xfrm>
          <a:prstGeom prst="rect">
            <a:avLst/>
          </a:prstGeom>
        </p:spPr>
        <p:txBody>
          <a:bodyPr vert="horz" lIns="81544" tIns="40772" rIns="81544" bIns="40772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9447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650" r:id="rId12"/>
    <p:sldLayoutId id="2147483661" r:id="rId13"/>
    <p:sldLayoutId id="2147483664" r:id="rId14"/>
  </p:sldLayoutIdLst>
  <p:transition spd="slow">
    <p:push dir="u"/>
  </p:transition>
  <p:hf hdr="0" ftr="0" dt="0"/>
  <p:txStyles>
    <p:titleStyle>
      <a:lvl1pPr algn="ctr" defTabSz="815432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5786" indent="-305786" algn="l" defTabSz="815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2538" indent="-254825" algn="l" defTabSz="815432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19290" indent="-203858" algn="l" defTabSz="815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27006" indent="-203858" algn="l" defTabSz="815432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4721" indent="-203858" algn="l" defTabSz="815432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2438" indent="-203858" algn="l" defTabSz="815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0153" indent="-203858" algn="l" defTabSz="815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57870" indent="-203858" algn="l" defTabSz="815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5586" indent="-203858" algn="l" defTabSz="815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7716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5432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3147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0864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8579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6296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4012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1727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4888" y="274340"/>
            <a:ext cx="8157592" cy="857250"/>
          </a:xfrm>
        </p:spPr>
        <p:txBody>
          <a:bodyPr>
            <a:noAutofit/>
          </a:bodyPr>
          <a:lstStyle/>
          <a:p>
            <a:pPr algn="l"/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Постановление Правительства Российской Федерации </a:t>
            </a:r>
            <a:b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от </a:t>
            </a:r>
            <a:r>
              <a:rPr lang="ru-RU" sz="26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20 октября 2022 года </a:t>
            </a:r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№ </a:t>
            </a:r>
            <a:r>
              <a:rPr lang="ru-RU" sz="26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1874 </a:t>
            </a:r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«</a:t>
            </a:r>
            <a:r>
              <a:rPr lang="ru-RU" sz="26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О мерах поддержки мобилизованных лиц</a:t>
            </a:r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»</a:t>
            </a:r>
            <a:endParaRPr lang="ru-RU" sz="2600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51012" y="1491630"/>
            <a:ext cx="7349380" cy="3121173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ru-RU" sz="2800" b="1" dirty="0" smtClean="0">
                <a:latin typeface="Arial Narrow" panose="020B0606020202030204" pitchFamily="34" charset="0"/>
              </a:rPr>
              <a:t>Распространяется на:</a:t>
            </a:r>
          </a:p>
          <a:p>
            <a:pPr marL="179388" indent="536575"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2400" i="1" dirty="0" smtClean="0">
                <a:latin typeface="Arial Narrow" panose="020B0606020202030204" pitchFamily="34" charset="0"/>
              </a:rPr>
              <a:t>граждан Российской Федерации</a:t>
            </a:r>
          </a:p>
          <a:p>
            <a:pPr marL="179388" indent="536575" algn="just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sz="2400" i="1" dirty="0" smtClean="0">
                <a:latin typeface="Arial Narrow" panose="020B0606020202030204" pitchFamily="34" charset="0"/>
              </a:rPr>
              <a:t>организации,  в которых мобилизованное лицо на дату его призыва является единственным учредителем (участником) и одновременно осуществляет полномочия единоличного исполнительного органа</a:t>
            </a:r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03692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47" name="Rectangle 15"/>
          <p:cNvSpPr>
            <a:spLocks noChangeArrowheads="1"/>
          </p:cNvSpPr>
          <p:nvPr/>
        </p:nvSpPr>
        <p:spPr bwMode="auto">
          <a:xfrm>
            <a:off x="446506" y="1039420"/>
            <a:ext cx="5608637" cy="2300288"/>
          </a:xfrm>
          <a:prstGeom prst="rect">
            <a:avLst/>
          </a:prstGeom>
          <a:noFill/>
          <a:ln w="11176">
            <a:noFill/>
            <a:miter lim="800000"/>
            <a:headEnd/>
            <a:tailEnd/>
          </a:ln>
        </p:spPr>
        <p:txBody>
          <a:bodyPr lIns="81560" tIns="40780" rIns="81560" bIns="40780"/>
          <a:lstStyle/>
          <a:p>
            <a:pPr>
              <a:defRPr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2629" y="96939"/>
            <a:ext cx="7821448" cy="610738"/>
          </a:xfrm>
          <a:prstGeom prst="rect">
            <a:avLst/>
          </a:prstGeom>
        </p:spPr>
        <p:txBody>
          <a:bodyPr vert="horz" wrap="square" lIns="81588" tIns="40795" rIns="81588" bIns="40795" rtlCol="0" anchor="ctr">
            <a:noAutofit/>
          </a:bodyPr>
          <a:lstStyle/>
          <a:p>
            <a:pPr lvl="0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Продлены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сроки уплаты: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1987" y="2842052"/>
            <a:ext cx="1003192" cy="440847"/>
          </a:xfrm>
          <a:prstGeom prst="rect">
            <a:avLst/>
          </a:prstGeom>
        </p:spPr>
        <p:txBody>
          <a:bodyPr vert="horz" wrap="none" lIns="81601" tIns="40801" rIns="81601" bIns="40801" rtlCol="0" anchor="ctr">
            <a:normAutofit/>
          </a:bodyPr>
          <a:lstStyle/>
          <a:p>
            <a:pPr>
              <a:spcBef>
                <a:spcPct val="0"/>
              </a:spcBef>
            </a:pPr>
            <a:endParaRPr lang="ru-RU" sz="14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739619"/>
            <a:ext cx="5608637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налогов  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(кроме НДФЛ, который уплачивает налоговый агент, и налога на прибыль организаций, удержанного у источника </a:t>
            </a:r>
            <a:r>
              <a:rPr lang="ru-RU" sz="1800" b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выплаты </a:t>
            </a:r>
            <a:r>
              <a:rPr lang="ru-RU" sz="1800" b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дохода);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сборов (за исключением государственной пошлины и сбора за пользование объектами животного мира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);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страховых взносов (в том числе фиксированных на обязательное пенсионное страхование и обязательное медицинское страхование для ИП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);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страховых взносов на обязательное социальное страхование от несчастных случаев на производстве и профессиональных заболеваний, которые приходятся на указанный период </a:t>
            </a:r>
            <a:r>
              <a:rPr lang="ru-RU" sz="1800" b="1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(тарифы на травматизм от 0,2 до 8,5%).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04248" y="1635646"/>
            <a:ext cx="15841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4">
                    <a:lumMod val="75000"/>
                  </a:schemeClr>
                </a:solidFill>
                <a:latin typeface="Arial Narrow" panose="020B0606020202030204" pitchFamily="34" charset="0"/>
              </a:rPr>
              <a:t>до 28 числа третьего месяца, следующего за месяцем окончания службы</a:t>
            </a:r>
          </a:p>
        </p:txBody>
      </p:sp>
      <p:sp>
        <p:nvSpPr>
          <p:cNvPr id="8" name="Правая фигурная скобка 7"/>
          <p:cNvSpPr/>
          <p:nvPr/>
        </p:nvSpPr>
        <p:spPr>
          <a:xfrm>
            <a:off x="6444208" y="764230"/>
            <a:ext cx="293748" cy="4051663"/>
          </a:xfrm>
          <a:prstGeom prst="rightBrace">
            <a:avLst>
              <a:gd name="adj1" fmla="val 56470"/>
              <a:gd name="adj2" fmla="val 50000"/>
            </a:avLst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20908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4888" y="51470"/>
            <a:ext cx="8229600" cy="857250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Продлены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сроки представления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: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9552" y="771550"/>
            <a:ext cx="5765204" cy="3096344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налоговых деклараций (кроме деклараций по НДС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);</a:t>
            </a:r>
            <a:endParaRPr lang="ru-RU" sz="22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расчетов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сумм НДФЛ, исчисленных и удержанных налоговыми агентами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;</a:t>
            </a:r>
            <a:endParaRPr lang="ru-RU" sz="22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расчетов по авансовым платежам (расчеты по страховым взносам, по  налогу  на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прибыль);</a:t>
            </a:r>
            <a:endParaRPr lang="ru-RU" sz="22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бухгалтерской (финансовой) отчетности. </a:t>
            </a:r>
            <a:endParaRPr lang="ru-RU" sz="2200" dirty="0" smtClean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налоговых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расчетов о выплаченных иностранным организациям доходах и удержанных налогах;  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ru-RU" sz="22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16216" y="1203598"/>
            <a:ext cx="1872208" cy="28083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chemeClr val="accent4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До 25 числа третьего месяца, следующего за месяцем окончания периода частичной мобилизации или увольнения со службы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5940152" y="764230"/>
            <a:ext cx="365756" cy="4039768"/>
          </a:xfrm>
          <a:prstGeom prst="rightBrace">
            <a:avLst>
              <a:gd name="adj1" fmla="val 40424"/>
              <a:gd name="adj2" fmla="val 50000"/>
            </a:avLst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31419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23478"/>
            <a:ext cx="7931224" cy="857250"/>
          </a:xfrm>
        </p:spPr>
        <p:txBody>
          <a:bodyPr>
            <a:normAutofit/>
          </a:bodyPr>
          <a:lstStyle/>
          <a:p>
            <a:pPr algn="l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Меры в части налогового контроля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66175044"/>
              </p:ext>
            </p:extLst>
          </p:nvPr>
        </p:nvGraphicFramePr>
        <p:xfrm>
          <a:off x="467544" y="843558"/>
          <a:ext cx="5256584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72201" y="1276697"/>
            <a:ext cx="2232247" cy="3743325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000" b="1" dirty="0">
                <a:solidFill>
                  <a:schemeClr val="accent4">
                    <a:lumMod val="75000"/>
                  </a:schemeClr>
                </a:solidFill>
                <a:latin typeface="Arial Narrow" panose="020B0606020202030204" pitchFamily="34" charset="0"/>
              </a:rPr>
              <a:t>Сроки ограничения – весь период службы и до 28 числа третьего месяца, следующего за месяцем окончания частичной мобилизации.</a:t>
            </a:r>
          </a:p>
          <a:p>
            <a:endParaRPr lang="ru-RU" sz="2400" b="1" dirty="0">
              <a:solidFill>
                <a:schemeClr val="accent4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5868144" y="1191611"/>
            <a:ext cx="368614" cy="3571381"/>
          </a:xfrm>
          <a:prstGeom prst="rightBrace">
            <a:avLst>
              <a:gd name="adj1" fmla="val 46843"/>
              <a:gd name="adj2" fmla="val 50000"/>
            </a:avLst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83280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Льгота по транспортному налогу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988" y="1322785"/>
            <a:ext cx="7565404" cy="37433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Законом Республики Татарстан №73-ЗРТ от 21 октября 2022 года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жители нашей республики, призванные в Вооруженные силы в рамках частичной мобилизации, освобождены от уплаты транспортного налога за 2021 год</a:t>
            </a:r>
            <a:r>
              <a:rPr lang="ru-RU" sz="280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.  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9836471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95486"/>
            <a:ext cx="7992888" cy="857250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На сайте ФНС России создана </a:t>
            </a:r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промостраница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b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с мерами поддержки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22907" y="1204689"/>
            <a:ext cx="3253549" cy="37433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100" b="1" dirty="0">
                <a:solidFill>
                  <a:schemeClr val="accent4">
                    <a:lumMod val="75000"/>
                  </a:schemeClr>
                </a:solidFill>
                <a:latin typeface="Arial Narrow" panose="020B0606020202030204" pitchFamily="34" charset="0"/>
              </a:rPr>
              <a:t>Для удобства меры налоговой поддержки разбиты на блоки</a:t>
            </a:r>
            <a:r>
              <a:rPr lang="ru-RU" sz="2100" b="1" dirty="0" smtClean="0">
                <a:solidFill>
                  <a:schemeClr val="accent4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2100" b="1" dirty="0" smtClean="0">
                <a:solidFill>
                  <a:schemeClr val="accent4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100" b="1" dirty="0">
                <a:solidFill>
                  <a:schemeClr val="accent4">
                    <a:lumMod val="75000"/>
                  </a:schemeClr>
                </a:solidFill>
                <a:latin typeface="Arial Narrow" panose="020B0606020202030204" pitchFamily="34" charset="0"/>
              </a:rPr>
              <a:t>В каждом из них есть подразделы с наименованием той или иной меры, где информация представлена максимально удобно: кратко основные тезисы по мере поддержки, на кого она рассчитана и в какие сроки предоставляется.</a:t>
            </a:r>
          </a:p>
          <a:p>
            <a:endParaRPr lang="ru-RU" dirty="0">
              <a:solidFill>
                <a:schemeClr val="accent4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  <p:pic>
        <p:nvPicPr>
          <p:cNvPr id="6" name="Объект 5"/>
          <p:cNvPicPr>
            <a:picLocks noGrp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84560" y="1275606"/>
            <a:ext cx="4735512" cy="345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08253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51414</TotalTime>
  <Words>357</Words>
  <Application>Microsoft Office PowerPoint</Application>
  <PresentationFormat>Экран (16:9)</PresentationFormat>
  <Paragraphs>38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Постановление Правительства Российской Федерации  от 20 октября 2022 года № 1874 «О мерах поддержки мобилизованных лиц»</vt:lpstr>
      <vt:lpstr>Презентация PowerPoint</vt:lpstr>
      <vt:lpstr>Продлены сроки представления:</vt:lpstr>
      <vt:lpstr>Меры в части налогового контроля</vt:lpstr>
      <vt:lpstr>Льгота по транспортному налогу</vt:lpstr>
      <vt:lpstr>На сайте ФНС России создана промостраница  с мерами поддержки</vt:lpstr>
    </vt:vector>
  </TitlesOfParts>
  <Company>FNS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Гузель Наилевна Бровкина</dc:creator>
  <cp:lastModifiedBy>Каюмова Гульфия Ильдаровна</cp:lastModifiedBy>
  <cp:revision>913</cp:revision>
  <cp:lastPrinted>2022-11-01T06:26:29Z</cp:lastPrinted>
  <dcterms:created xsi:type="dcterms:W3CDTF">2013-12-07T10:07:34Z</dcterms:created>
  <dcterms:modified xsi:type="dcterms:W3CDTF">2022-11-01T08:32:03Z</dcterms:modified>
</cp:coreProperties>
</file>